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29"/>
  </p:notesMasterIdLst>
  <p:sldIdLst>
    <p:sldId id="256" r:id="rId2"/>
    <p:sldId id="257" r:id="rId3"/>
    <p:sldId id="260" r:id="rId4"/>
    <p:sldId id="258" r:id="rId5"/>
    <p:sldId id="259" r:id="rId6"/>
    <p:sldId id="264" r:id="rId7"/>
    <p:sldId id="269" r:id="rId8"/>
    <p:sldId id="270" r:id="rId9"/>
    <p:sldId id="265" r:id="rId10"/>
    <p:sldId id="271" r:id="rId11"/>
    <p:sldId id="261" r:id="rId12"/>
    <p:sldId id="267" r:id="rId13"/>
    <p:sldId id="274" r:id="rId14"/>
    <p:sldId id="272" r:id="rId15"/>
    <p:sldId id="273" r:id="rId16"/>
    <p:sldId id="275" r:id="rId17"/>
    <p:sldId id="276" r:id="rId18"/>
    <p:sldId id="277" r:id="rId19"/>
    <p:sldId id="278" r:id="rId20"/>
    <p:sldId id="266" r:id="rId21"/>
    <p:sldId id="279" r:id="rId22"/>
    <p:sldId id="281" r:id="rId23"/>
    <p:sldId id="282" r:id="rId24"/>
    <p:sldId id="283" r:id="rId25"/>
    <p:sldId id="284" r:id="rId26"/>
    <p:sldId id="285" r:id="rId27"/>
    <p:sldId id="28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>
        <p:scale>
          <a:sx n="75" d="100"/>
          <a:sy n="75" d="100"/>
        </p:scale>
        <p:origin x="974" y="1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54F78-C93B-421B-BF7B-DBEA8B2563C3}" type="doc">
      <dgm:prSet loTypeId="urn:microsoft.com/office/officeart/2008/layout/VerticalCurvedList" loCatId="list" qsTypeId="urn:microsoft.com/office/officeart/2005/8/quickstyle/3d4" qsCatId="3D" csTypeId="urn:microsoft.com/office/officeart/2005/8/colors/accent0_2" csCatId="mainScheme" phldr="1"/>
      <dgm:spPr/>
      <dgm:t>
        <a:bodyPr/>
        <a:lstStyle/>
        <a:p>
          <a:endParaRPr lang="en-CA"/>
        </a:p>
      </dgm:t>
    </dgm:pt>
    <dgm:pt modelId="{69B84432-768B-4EA0-8E8A-B6CF13F041EE}">
      <dgm:prSet phldrT="[Text]" custT="1"/>
      <dgm:spPr/>
      <dgm:t>
        <a:bodyPr/>
        <a:lstStyle/>
        <a:p>
          <a:r>
            <a:rPr lang="en-CA" sz="1800" dirty="0">
              <a:solidFill>
                <a:srgbClr val="FF0000"/>
              </a:solidFill>
            </a:rPr>
            <a:t>EXTRACT</a:t>
          </a:r>
          <a:r>
            <a:rPr lang="en-CA" sz="2400" dirty="0"/>
            <a:t> – </a:t>
          </a:r>
          <a:r>
            <a:rPr lang="en-CA" sz="2400" dirty="0">
              <a:solidFill>
                <a:srgbClr val="0070C0"/>
              </a:solidFill>
            </a:rPr>
            <a:t>Kinesis | AWS ECS &amp; ECR</a:t>
          </a:r>
        </a:p>
      </dgm:t>
    </dgm:pt>
    <dgm:pt modelId="{5F005CFB-68B7-4219-89FF-6BC8181D9FD0}" type="parTrans" cxnId="{39B74477-EFC3-4335-8785-ED588168085B}">
      <dgm:prSet/>
      <dgm:spPr/>
      <dgm:t>
        <a:bodyPr/>
        <a:lstStyle/>
        <a:p>
          <a:endParaRPr lang="en-CA"/>
        </a:p>
      </dgm:t>
    </dgm:pt>
    <dgm:pt modelId="{A56A52CE-2216-42BE-AE47-D59CEE852C56}" type="sibTrans" cxnId="{39B74477-EFC3-4335-8785-ED588168085B}">
      <dgm:prSet/>
      <dgm:spPr/>
      <dgm:t>
        <a:bodyPr/>
        <a:lstStyle/>
        <a:p>
          <a:endParaRPr lang="en-US"/>
        </a:p>
      </dgm:t>
    </dgm:pt>
    <dgm:pt modelId="{FE360A03-DC7E-4AD0-A54A-4AF34AEBD6A3}">
      <dgm:prSet phldrT="[Text]" custT="1"/>
      <dgm:spPr/>
      <dgm:t>
        <a:bodyPr/>
        <a:lstStyle/>
        <a:p>
          <a:r>
            <a:rPr lang="en-CA" sz="1800" dirty="0">
              <a:solidFill>
                <a:srgbClr val="FF0000"/>
              </a:solidFill>
            </a:rPr>
            <a:t>TRANSFORM</a:t>
          </a:r>
          <a:r>
            <a:rPr lang="en-CA" sz="3000" dirty="0"/>
            <a:t> </a:t>
          </a:r>
          <a:r>
            <a:rPr lang="en-CA" sz="2400" dirty="0"/>
            <a:t>– </a:t>
          </a:r>
          <a:r>
            <a:rPr lang="en-CA" sz="2400" dirty="0">
              <a:solidFill>
                <a:srgbClr val="0070C0"/>
              </a:solidFill>
            </a:rPr>
            <a:t>Lambda | Glue ETL |Catalog | Workflow</a:t>
          </a:r>
        </a:p>
      </dgm:t>
    </dgm:pt>
    <dgm:pt modelId="{8EE3C06D-96CC-4714-9B08-106C5F80A918}" type="parTrans" cxnId="{DC6E952D-6302-437A-B9EE-A14347901D54}">
      <dgm:prSet/>
      <dgm:spPr/>
      <dgm:t>
        <a:bodyPr/>
        <a:lstStyle/>
        <a:p>
          <a:endParaRPr lang="en-CA"/>
        </a:p>
      </dgm:t>
    </dgm:pt>
    <dgm:pt modelId="{6AC7EA7A-381A-41EB-BD8F-BC947350CAA9}" type="sibTrans" cxnId="{DC6E952D-6302-437A-B9EE-A14347901D54}">
      <dgm:prSet/>
      <dgm:spPr/>
      <dgm:t>
        <a:bodyPr/>
        <a:lstStyle/>
        <a:p>
          <a:endParaRPr lang="en-CA"/>
        </a:p>
      </dgm:t>
    </dgm:pt>
    <dgm:pt modelId="{D5F3EEC7-6E5C-4527-A106-D366619EE19C}">
      <dgm:prSet phldrT="[Text]" custT="1"/>
      <dgm:spPr/>
      <dgm:t>
        <a:bodyPr/>
        <a:lstStyle/>
        <a:p>
          <a:r>
            <a:rPr lang="en-CA" sz="1800" dirty="0">
              <a:solidFill>
                <a:srgbClr val="FF0000"/>
              </a:solidFill>
            </a:rPr>
            <a:t>LOAD</a:t>
          </a:r>
          <a:r>
            <a:rPr lang="en-CA" sz="3000" dirty="0"/>
            <a:t> </a:t>
          </a:r>
          <a:r>
            <a:rPr lang="en-CA" sz="2400" dirty="0"/>
            <a:t>– </a:t>
          </a:r>
          <a:r>
            <a:rPr lang="en-CA" sz="2400" dirty="0">
              <a:solidFill>
                <a:srgbClr val="0070C0"/>
              </a:solidFill>
            </a:rPr>
            <a:t>S3 | DynamoDB</a:t>
          </a:r>
        </a:p>
      </dgm:t>
    </dgm:pt>
    <dgm:pt modelId="{CACAFE78-651A-4179-9995-5ECB65E69A74}" type="parTrans" cxnId="{2C1D9C2A-1DB8-4DD1-956D-19810E19BDC3}">
      <dgm:prSet/>
      <dgm:spPr/>
      <dgm:t>
        <a:bodyPr/>
        <a:lstStyle/>
        <a:p>
          <a:endParaRPr lang="en-CA"/>
        </a:p>
      </dgm:t>
    </dgm:pt>
    <dgm:pt modelId="{76150615-784D-4A45-A9F5-6A1F64C7E132}" type="sibTrans" cxnId="{2C1D9C2A-1DB8-4DD1-956D-19810E19BDC3}">
      <dgm:prSet/>
      <dgm:spPr/>
      <dgm:t>
        <a:bodyPr/>
        <a:lstStyle/>
        <a:p>
          <a:endParaRPr lang="en-CA"/>
        </a:p>
      </dgm:t>
    </dgm:pt>
    <dgm:pt modelId="{9061BB69-8E07-4CD0-8BE7-CE0382AFE6F5}">
      <dgm:prSet phldrT="[Text]" custT="1"/>
      <dgm:spPr/>
      <dgm:t>
        <a:bodyPr/>
        <a:lstStyle/>
        <a:p>
          <a:r>
            <a:rPr lang="en-CA" sz="1800" dirty="0">
              <a:solidFill>
                <a:srgbClr val="FF0000"/>
              </a:solidFill>
            </a:rPr>
            <a:t>SHOW</a:t>
          </a:r>
          <a:r>
            <a:rPr lang="en-CA" sz="2400" dirty="0"/>
            <a:t> – </a:t>
          </a:r>
          <a:r>
            <a:rPr lang="en-CA" sz="2400" dirty="0">
              <a:solidFill>
                <a:srgbClr val="0070C0"/>
              </a:solidFill>
            </a:rPr>
            <a:t>ECS for deployment</a:t>
          </a:r>
        </a:p>
      </dgm:t>
    </dgm:pt>
    <dgm:pt modelId="{C2151686-B66E-4129-9A48-259B7CE5F424}" type="parTrans" cxnId="{D49C2C47-4E60-488B-84D2-8B2ABAA515FA}">
      <dgm:prSet/>
      <dgm:spPr/>
      <dgm:t>
        <a:bodyPr/>
        <a:lstStyle/>
        <a:p>
          <a:endParaRPr lang="en-CA"/>
        </a:p>
      </dgm:t>
    </dgm:pt>
    <dgm:pt modelId="{97D991ED-E028-44D8-9C76-D08062F46BDE}" type="sibTrans" cxnId="{D49C2C47-4E60-488B-84D2-8B2ABAA515FA}">
      <dgm:prSet/>
      <dgm:spPr/>
      <dgm:t>
        <a:bodyPr/>
        <a:lstStyle/>
        <a:p>
          <a:endParaRPr lang="en-CA"/>
        </a:p>
      </dgm:t>
    </dgm:pt>
    <dgm:pt modelId="{8CAA0CEA-920A-41ED-8BDF-5023F4E61E0F}" type="pres">
      <dgm:prSet presAssocID="{AB554F78-C93B-421B-BF7B-DBEA8B2563C3}" presName="Name0" presStyleCnt="0">
        <dgm:presLayoutVars>
          <dgm:chMax val="7"/>
          <dgm:chPref val="7"/>
          <dgm:dir/>
        </dgm:presLayoutVars>
      </dgm:prSet>
      <dgm:spPr/>
    </dgm:pt>
    <dgm:pt modelId="{2198A77E-6C6D-4DF9-BE4F-D9CB5185E3AF}" type="pres">
      <dgm:prSet presAssocID="{AB554F78-C93B-421B-BF7B-DBEA8B2563C3}" presName="Name1" presStyleCnt="0"/>
      <dgm:spPr/>
    </dgm:pt>
    <dgm:pt modelId="{2D90673E-E7CA-49DB-AA19-BF6249ECD527}" type="pres">
      <dgm:prSet presAssocID="{AB554F78-C93B-421B-BF7B-DBEA8B2563C3}" presName="cycle" presStyleCnt="0"/>
      <dgm:spPr/>
    </dgm:pt>
    <dgm:pt modelId="{73130D1C-D0D4-4661-BA93-2E98CC3EBDDC}" type="pres">
      <dgm:prSet presAssocID="{AB554F78-C93B-421B-BF7B-DBEA8B2563C3}" presName="srcNode" presStyleLbl="node1" presStyleIdx="0" presStyleCnt="4"/>
      <dgm:spPr/>
    </dgm:pt>
    <dgm:pt modelId="{D9DC8FB5-DBE1-426F-B36C-E13B68295E57}" type="pres">
      <dgm:prSet presAssocID="{AB554F78-C93B-421B-BF7B-DBEA8B2563C3}" presName="conn" presStyleLbl="parChTrans1D2" presStyleIdx="0" presStyleCnt="1"/>
      <dgm:spPr/>
    </dgm:pt>
    <dgm:pt modelId="{B6FDE54F-30BA-4DCA-A357-D0112B574CC9}" type="pres">
      <dgm:prSet presAssocID="{AB554F78-C93B-421B-BF7B-DBEA8B2563C3}" presName="extraNode" presStyleLbl="node1" presStyleIdx="0" presStyleCnt="4"/>
      <dgm:spPr/>
    </dgm:pt>
    <dgm:pt modelId="{F39B2C67-4F4F-4235-85E8-9B5CA331B3DB}" type="pres">
      <dgm:prSet presAssocID="{AB554F78-C93B-421B-BF7B-DBEA8B2563C3}" presName="dstNode" presStyleLbl="node1" presStyleIdx="0" presStyleCnt="4"/>
      <dgm:spPr/>
    </dgm:pt>
    <dgm:pt modelId="{F67AA430-F4CC-4A90-912A-526A010ECB9D}" type="pres">
      <dgm:prSet presAssocID="{69B84432-768B-4EA0-8E8A-B6CF13F041EE}" presName="text_1" presStyleLbl="node1" presStyleIdx="0" presStyleCnt="4">
        <dgm:presLayoutVars>
          <dgm:bulletEnabled val="1"/>
        </dgm:presLayoutVars>
      </dgm:prSet>
      <dgm:spPr/>
    </dgm:pt>
    <dgm:pt modelId="{D22847F9-F426-4FD5-BA07-8CF59260285A}" type="pres">
      <dgm:prSet presAssocID="{69B84432-768B-4EA0-8E8A-B6CF13F041EE}" presName="accent_1" presStyleCnt="0"/>
      <dgm:spPr/>
    </dgm:pt>
    <dgm:pt modelId="{52F6E484-038F-46A6-885A-B67C0DB72C06}" type="pres">
      <dgm:prSet presAssocID="{69B84432-768B-4EA0-8E8A-B6CF13F041EE}" presName="accentRepeatNode" presStyleLbl="solidFgAcc1" presStyleIdx="0" presStyleCnt="4"/>
      <dgm:spPr/>
    </dgm:pt>
    <dgm:pt modelId="{8114C3CE-9E91-49E7-AE34-72519EBDE65B}" type="pres">
      <dgm:prSet presAssocID="{FE360A03-DC7E-4AD0-A54A-4AF34AEBD6A3}" presName="text_2" presStyleLbl="node1" presStyleIdx="1" presStyleCnt="4" custLinFactNeighborX="485" custLinFactNeighborY="-12492">
        <dgm:presLayoutVars>
          <dgm:bulletEnabled val="1"/>
        </dgm:presLayoutVars>
      </dgm:prSet>
      <dgm:spPr/>
    </dgm:pt>
    <dgm:pt modelId="{EC5D5C05-6C83-42CD-B82D-EA090EBEF39B}" type="pres">
      <dgm:prSet presAssocID="{FE360A03-DC7E-4AD0-A54A-4AF34AEBD6A3}" presName="accent_2" presStyleCnt="0"/>
      <dgm:spPr/>
    </dgm:pt>
    <dgm:pt modelId="{8C18B406-D7DE-4F8F-9FAF-305483FD4F1A}" type="pres">
      <dgm:prSet presAssocID="{FE360A03-DC7E-4AD0-A54A-4AF34AEBD6A3}" presName="accentRepeatNode" presStyleLbl="solidFgAcc1" presStyleIdx="1" presStyleCnt="4"/>
      <dgm:spPr/>
    </dgm:pt>
    <dgm:pt modelId="{0F215591-E286-48B3-A35D-ADD6803A2226}" type="pres">
      <dgm:prSet presAssocID="{D5F3EEC7-6E5C-4527-A106-D366619EE19C}" presName="text_3" presStyleLbl="node1" presStyleIdx="2" presStyleCnt="4">
        <dgm:presLayoutVars>
          <dgm:bulletEnabled val="1"/>
        </dgm:presLayoutVars>
      </dgm:prSet>
      <dgm:spPr/>
    </dgm:pt>
    <dgm:pt modelId="{0E5304EC-FB43-45F1-A144-D014F4DBF758}" type="pres">
      <dgm:prSet presAssocID="{D5F3EEC7-6E5C-4527-A106-D366619EE19C}" presName="accent_3" presStyleCnt="0"/>
      <dgm:spPr/>
    </dgm:pt>
    <dgm:pt modelId="{BBDD17B6-D940-4655-80DB-675C28657303}" type="pres">
      <dgm:prSet presAssocID="{D5F3EEC7-6E5C-4527-A106-D366619EE19C}" presName="accentRepeatNode" presStyleLbl="solidFgAcc1" presStyleIdx="2" presStyleCnt="4"/>
      <dgm:spPr/>
    </dgm:pt>
    <dgm:pt modelId="{6B1C5263-34DD-42B1-9336-8820363F5AA8}" type="pres">
      <dgm:prSet presAssocID="{9061BB69-8E07-4CD0-8BE7-CE0382AFE6F5}" presName="text_4" presStyleLbl="node1" presStyleIdx="3" presStyleCnt="4">
        <dgm:presLayoutVars>
          <dgm:bulletEnabled val="1"/>
        </dgm:presLayoutVars>
      </dgm:prSet>
      <dgm:spPr/>
    </dgm:pt>
    <dgm:pt modelId="{440815C1-F62F-4AB3-AFBD-082964D0B500}" type="pres">
      <dgm:prSet presAssocID="{9061BB69-8E07-4CD0-8BE7-CE0382AFE6F5}" presName="accent_4" presStyleCnt="0"/>
      <dgm:spPr/>
    </dgm:pt>
    <dgm:pt modelId="{ABD7536B-B68F-4084-BF77-362024D0B450}" type="pres">
      <dgm:prSet presAssocID="{9061BB69-8E07-4CD0-8BE7-CE0382AFE6F5}" presName="accentRepeatNode" presStyleLbl="solidFgAcc1" presStyleIdx="3" presStyleCnt="4"/>
      <dgm:spPr/>
    </dgm:pt>
  </dgm:ptLst>
  <dgm:cxnLst>
    <dgm:cxn modelId="{3742C70A-92BA-4D83-B63F-6E4B5EB740CE}" type="presOf" srcId="{FE360A03-DC7E-4AD0-A54A-4AF34AEBD6A3}" destId="{8114C3CE-9E91-49E7-AE34-72519EBDE65B}" srcOrd="0" destOrd="0" presId="urn:microsoft.com/office/officeart/2008/layout/VerticalCurvedList"/>
    <dgm:cxn modelId="{2C1D9C2A-1DB8-4DD1-956D-19810E19BDC3}" srcId="{AB554F78-C93B-421B-BF7B-DBEA8B2563C3}" destId="{D5F3EEC7-6E5C-4527-A106-D366619EE19C}" srcOrd="2" destOrd="0" parTransId="{CACAFE78-651A-4179-9995-5ECB65E69A74}" sibTransId="{76150615-784D-4A45-A9F5-6A1F64C7E132}"/>
    <dgm:cxn modelId="{DC6E952D-6302-437A-B9EE-A14347901D54}" srcId="{AB554F78-C93B-421B-BF7B-DBEA8B2563C3}" destId="{FE360A03-DC7E-4AD0-A54A-4AF34AEBD6A3}" srcOrd="1" destOrd="0" parTransId="{8EE3C06D-96CC-4714-9B08-106C5F80A918}" sibTransId="{6AC7EA7A-381A-41EB-BD8F-BC947350CAA9}"/>
    <dgm:cxn modelId="{236EF546-3538-4C67-A51A-DDB49D9C7F10}" type="presOf" srcId="{9061BB69-8E07-4CD0-8BE7-CE0382AFE6F5}" destId="{6B1C5263-34DD-42B1-9336-8820363F5AA8}" srcOrd="0" destOrd="0" presId="urn:microsoft.com/office/officeart/2008/layout/VerticalCurvedList"/>
    <dgm:cxn modelId="{D49C2C47-4E60-488B-84D2-8B2ABAA515FA}" srcId="{AB554F78-C93B-421B-BF7B-DBEA8B2563C3}" destId="{9061BB69-8E07-4CD0-8BE7-CE0382AFE6F5}" srcOrd="3" destOrd="0" parTransId="{C2151686-B66E-4129-9A48-259B7CE5F424}" sibTransId="{97D991ED-E028-44D8-9C76-D08062F46BDE}"/>
    <dgm:cxn modelId="{4A19D254-8D5F-41D4-8FF7-502D13B1D874}" type="presOf" srcId="{A56A52CE-2216-42BE-AE47-D59CEE852C56}" destId="{D9DC8FB5-DBE1-426F-B36C-E13B68295E57}" srcOrd="0" destOrd="0" presId="urn:microsoft.com/office/officeart/2008/layout/VerticalCurvedList"/>
    <dgm:cxn modelId="{39B74477-EFC3-4335-8785-ED588168085B}" srcId="{AB554F78-C93B-421B-BF7B-DBEA8B2563C3}" destId="{69B84432-768B-4EA0-8E8A-B6CF13F041EE}" srcOrd="0" destOrd="0" parTransId="{5F005CFB-68B7-4219-89FF-6BC8181D9FD0}" sibTransId="{A56A52CE-2216-42BE-AE47-D59CEE852C56}"/>
    <dgm:cxn modelId="{DB18FCC8-1042-45D1-966B-2479E5615CED}" type="presOf" srcId="{69B84432-768B-4EA0-8E8A-B6CF13F041EE}" destId="{F67AA430-F4CC-4A90-912A-526A010ECB9D}" srcOrd="0" destOrd="0" presId="urn:microsoft.com/office/officeart/2008/layout/VerticalCurvedList"/>
    <dgm:cxn modelId="{988DD4D5-7F3F-4F00-A952-78F332B352ED}" type="presOf" srcId="{D5F3EEC7-6E5C-4527-A106-D366619EE19C}" destId="{0F215591-E286-48B3-A35D-ADD6803A2226}" srcOrd="0" destOrd="0" presId="urn:microsoft.com/office/officeart/2008/layout/VerticalCurvedList"/>
    <dgm:cxn modelId="{697F49ED-56E5-4D97-8023-589EEF374890}" type="presOf" srcId="{AB554F78-C93B-421B-BF7B-DBEA8B2563C3}" destId="{8CAA0CEA-920A-41ED-8BDF-5023F4E61E0F}" srcOrd="0" destOrd="0" presId="urn:microsoft.com/office/officeart/2008/layout/VerticalCurvedList"/>
    <dgm:cxn modelId="{E8378915-6001-4B64-8434-4D79572B1C92}" type="presParOf" srcId="{8CAA0CEA-920A-41ED-8BDF-5023F4E61E0F}" destId="{2198A77E-6C6D-4DF9-BE4F-D9CB5185E3AF}" srcOrd="0" destOrd="0" presId="urn:microsoft.com/office/officeart/2008/layout/VerticalCurvedList"/>
    <dgm:cxn modelId="{81845F62-B1B1-4AE5-95EC-B3563C9F7584}" type="presParOf" srcId="{2198A77E-6C6D-4DF9-BE4F-D9CB5185E3AF}" destId="{2D90673E-E7CA-49DB-AA19-BF6249ECD527}" srcOrd="0" destOrd="0" presId="urn:microsoft.com/office/officeart/2008/layout/VerticalCurvedList"/>
    <dgm:cxn modelId="{F4DA4338-F90E-447E-9748-0937C9D74793}" type="presParOf" srcId="{2D90673E-E7CA-49DB-AA19-BF6249ECD527}" destId="{73130D1C-D0D4-4661-BA93-2E98CC3EBDDC}" srcOrd="0" destOrd="0" presId="urn:microsoft.com/office/officeart/2008/layout/VerticalCurvedList"/>
    <dgm:cxn modelId="{90EFA253-F51F-48A2-BC8F-D65060828CD4}" type="presParOf" srcId="{2D90673E-E7CA-49DB-AA19-BF6249ECD527}" destId="{D9DC8FB5-DBE1-426F-B36C-E13B68295E57}" srcOrd="1" destOrd="0" presId="urn:microsoft.com/office/officeart/2008/layout/VerticalCurvedList"/>
    <dgm:cxn modelId="{CE87EFA4-6024-4531-9829-576DF9DC1340}" type="presParOf" srcId="{2D90673E-E7CA-49DB-AA19-BF6249ECD527}" destId="{B6FDE54F-30BA-4DCA-A357-D0112B574CC9}" srcOrd="2" destOrd="0" presId="urn:microsoft.com/office/officeart/2008/layout/VerticalCurvedList"/>
    <dgm:cxn modelId="{2750C24D-6E21-46EF-8418-DE441A33CD4C}" type="presParOf" srcId="{2D90673E-E7CA-49DB-AA19-BF6249ECD527}" destId="{F39B2C67-4F4F-4235-85E8-9B5CA331B3DB}" srcOrd="3" destOrd="0" presId="urn:microsoft.com/office/officeart/2008/layout/VerticalCurvedList"/>
    <dgm:cxn modelId="{F950CCBF-7E74-4AA3-AEEE-5F59038FC5DC}" type="presParOf" srcId="{2198A77E-6C6D-4DF9-BE4F-D9CB5185E3AF}" destId="{F67AA430-F4CC-4A90-912A-526A010ECB9D}" srcOrd="1" destOrd="0" presId="urn:microsoft.com/office/officeart/2008/layout/VerticalCurvedList"/>
    <dgm:cxn modelId="{DB988D34-06E0-441D-AE08-CADFEF05F206}" type="presParOf" srcId="{2198A77E-6C6D-4DF9-BE4F-D9CB5185E3AF}" destId="{D22847F9-F426-4FD5-BA07-8CF59260285A}" srcOrd="2" destOrd="0" presId="urn:microsoft.com/office/officeart/2008/layout/VerticalCurvedList"/>
    <dgm:cxn modelId="{F5A6307B-8D51-4310-8BDA-F21E7B449286}" type="presParOf" srcId="{D22847F9-F426-4FD5-BA07-8CF59260285A}" destId="{52F6E484-038F-46A6-885A-B67C0DB72C06}" srcOrd="0" destOrd="0" presId="urn:microsoft.com/office/officeart/2008/layout/VerticalCurvedList"/>
    <dgm:cxn modelId="{ED7FF894-40ED-4906-A1D3-5695BEC2A278}" type="presParOf" srcId="{2198A77E-6C6D-4DF9-BE4F-D9CB5185E3AF}" destId="{8114C3CE-9E91-49E7-AE34-72519EBDE65B}" srcOrd="3" destOrd="0" presId="urn:microsoft.com/office/officeart/2008/layout/VerticalCurvedList"/>
    <dgm:cxn modelId="{0A20E5AA-9377-476E-8F19-62BFC4B2B5A6}" type="presParOf" srcId="{2198A77E-6C6D-4DF9-BE4F-D9CB5185E3AF}" destId="{EC5D5C05-6C83-42CD-B82D-EA090EBEF39B}" srcOrd="4" destOrd="0" presId="urn:microsoft.com/office/officeart/2008/layout/VerticalCurvedList"/>
    <dgm:cxn modelId="{816E978C-2C11-48EA-A984-35769264696C}" type="presParOf" srcId="{EC5D5C05-6C83-42CD-B82D-EA090EBEF39B}" destId="{8C18B406-D7DE-4F8F-9FAF-305483FD4F1A}" srcOrd="0" destOrd="0" presId="urn:microsoft.com/office/officeart/2008/layout/VerticalCurvedList"/>
    <dgm:cxn modelId="{3750EE2E-DBBD-4F51-B04B-F7295E59F1F7}" type="presParOf" srcId="{2198A77E-6C6D-4DF9-BE4F-D9CB5185E3AF}" destId="{0F215591-E286-48B3-A35D-ADD6803A2226}" srcOrd="5" destOrd="0" presId="urn:microsoft.com/office/officeart/2008/layout/VerticalCurvedList"/>
    <dgm:cxn modelId="{05BE21E2-6722-4B0E-980B-340E6AA58CBB}" type="presParOf" srcId="{2198A77E-6C6D-4DF9-BE4F-D9CB5185E3AF}" destId="{0E5304EC-FB43-45F1-A144-D014F4DBF758}" srcOrd="6" destOrd="0" presId="urn:microsoft.com/office/officeart/2008/layout/VerticalCurvedList"/>
    <dgm:cxn modelId="{1BF4980E-B56E-41E4-8959-9748C13EE7C6}" type="presParOf" srcId="{0E5304EC-FB43-45F1-A144-D014F4DBF758}" destId="{BBDD17B6-D940-4655-80DB-675C28657303}" srcOrd="0" destOrd="0" presId="urn:microsoft.com/office/officeart/2008/layout/VerticalCurvedList"/>
    <dgm:cxn modelId="{BA2BD49D-4DA9-4033-9787-4F199037B125}" type="presParOf" srcId="{2198A77E-6C6D-4DF9-BE4F-D9CB5185E3AF}" destId="{6B1C5263-34DD-42B1-9336-8820363F5AA8}" srcOrd="7" destOrd="0" presId="urn:microsoft.com/office/officeart/2008/layout/VerticalCurvedList"/>
    <dgm:cxn modelId="{AFC975D5-3AA6-4ABA-AEDF-EA6780939E10}" type="presParOf" srcId="{2198A77E-6C6D-4DF9-BE4F-D9CB5185E3AF}" destId="{440815C1-F62F-4AB3-AFBD-082964D0B500}" srcOrd="8" destOrd="0" presId="urn:microsoft.com/office/officeart/2008/layout/VerticalCurvedList"/>
    <dgm:cxn modelId="{9620A4E5-EE30-4B65-9BD3-5B41CEC75D09}" type="presParOf" srcId="{440815C1-F62F-4AB3-AFBD-082964D0B500}" destId="{ABD7536B-B68F-4084-BF77-362024D0B45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C8FB5-DBE1-426F-B36C-E13B68295E57}">
      <dsp:nvSpPr>
        <dsp:cNvPr id="0" name=""/>
        <dsp:cNvSpPr/>
      </dsp:nvSpPr>
      <dsp:spPr>
        <a:xfrm>
          <a:off x="-4089564" y="-627669"/>
          <a:ext cx="4873183" cy="4873183"/>
        </a:xfrm>
        <a:prstGeom prst="blockArc">
          <a:avLst>
            <a:gd name="adj1" fmla="val 18900000"/>
            <a:gd name="adj2" fmla="val 2700000"/>
            <a:gd name="adj3" fmla="val 443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AA430-F4CC-4A90-912A-526A010ECB9D}">
      <dsp:nvSpPr>
        <dsp:cNvPr id="0" name=""/>
        <dsp:cNvSpPr/>
      </dsp:nvSpPr>
      <dsp:spPr>
        <a:xfrm>
          <a:off x="410602" y="278139"/>
          <a:ext cx="9599657" cy="5565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77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rgbClr val="FF0000"/>
              </a:solidFill>
            </a:rPr>
            <a:t>EXTRACT</a:t>
          </a:r>
          <a:r>
            <a:rPr lang="en-CA" sz="2400" kern="1200" dirty="0"/>
            <a:t> – </a:t>
          </a:r>
          <a:r>
            <a:rPr lang="en-CA" sz="2400" kern="1200" dirty="0">
              <a:solidFill>
                <a:srgbClr val="0070C0"/>
              </a:solidFill>
            </a:rPr>
            <a:t>Kinesis | AWS ECS &amp; ECR</a:t>
          </a:r>
        </a:p>
      </dsp:txBody>
      <dsp:txXfrm>
        <a:off x="410602" y="278139"/>
        <a:ext cx="9599657" cy="556569"/>
      </dsp:txXfrm>
    </dsp:sp>
    <dsp:sp modelId="{52F6E484-038F-46A6-885A-B67C0DB72C06}">
      <dsp:nvSpPr>
        <dsp:cNvPr id="0" name=""/>
        <dsp:cNvSpPr/>
      </dsp:nvSpPr>
      <dsp:spPr>
        <a:xfrm>
          <a:off x="62746" y="208568"/>
          <a:ext cx="695711" cy="6957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4C3CE-9E91-49E7-AE34-72519EBDE65B}">
      <dsp:nvSpPr>
        <dsp:cNvPr id="0" name=""/>
        <dsp:cNvSpPr/>
      </dsp:nvSpPr>
      <dsp:spPr>
        <a:xfrm>
          <a:off x="774707" y="1043611"/>
          <a:ext cx="9280563" cy="5565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77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rgbClr val="FF0000"/>
              </a:solidFill>
            </a:rPr>
            <a:t>TRANSFORM</a:t>
          </a:r>
          <a:r>
            <a:rPr lang="en-CA" sz="3000" kern="1200" dirty="0"/>
            <a:t> </a:t>
          </a:r>
          <a:r>
            <a:rPr lang="en-CA" sz="2400" kern="1200" dirty="0"/>
            <a:t>– </a:t>
          </a:r>
          <a:r>
            <a:rPr lang="en-CA" sz="2400" kern="1200" dirty="0">
              <a:solidFill>
                <a:srgbClr val="0070C0"/>
              </a:solidFill>
            </a:rPr>
            <a:t>Lambda | Glue ETL |Catalog | Workflow</a:t>
          </a:r>
        </a:p>
      </dsp:txBody>
      <dsp:txXfrm>
        <a:off x="774707" y="1043611"/>
        <a:ext cx="9280563" cy="556569"/>
      </dsp:txXfrm>
    </dsp:sp>
    <dsp:sp modelId="{8C18B406-D7DE-4F8F-9FAF-305483FD4F1A}">
      <dsp:nvSpPr>
        <dsp:cNvPr id="0" name=""/>
        <dsp:cNvSpPr/>
      </dsp:nvSpPr>
      <dsp:spPr>
        <a:xfrm>
          <a:off x="381840" y="1043567"/>
          <a:ext cx="695711" cy="6957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15591-E286-48B3-A35D-ADD6803A2226}">
      <dsp:nvSpPr>
        <dsp:cNvPr id="0" name=""/>
        <dsp:cNvSpPr/>
      </dsp:nvSpPr>
      <dsp:spPr>
        <a:xfrm>
          <a:off x="729696" y="1948137"/>
          <a:ext cx="9280563" cy="5565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77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rgbClr val="FF0000"/>
              </a:solidFill>
            </a:rPr>
            <a:t>LOAD</a:t>
          </a:r>
          <a:r>
            <a:rPr lang="en-CA" sz="3000" kern="1200" dirty="0"/>
            <a:t> </a:t>
          </a:r>
          <a:r>
            <a:rPr lang="en-CA" sz="2400" kern="1200" dirty="0"/>
            <a:t>– </a:t>
          </a:r>
          <a:r>
            <a:rPr lang="en-CA" sz="2400" kern="1200" dirty="0">
              <a:solidFill>
                <a:srgbClr val="0070C0"/>
              </a:solidFill>
            </a:rPr>
            <a:t>S3 | DynamoDB</a:t>
          </a:r>
        </a:p>
      </dsp:txBody>
      <dsp:txXfrm>
        <a:off x="729696" y="1948137"/>
        <a:ext cx="9280563" cy="556569"/>
      </dsp:txXfrm>
    </dsp:sp>
    <dsp:sp modelId="{BBDD17B6-D940-4655-80DB-675C28657303}">
      <dsp:nvSpPr>
        <dsp:cNvPr id="0" name=""/>
        <dsp:cNvSpPr/>
      </dsp:nvSpPr>
      <dsp:spPr>
        <a:xfrm>
          <a:off x="381840" y="1878566"/>
          <a:ext cx="695711" cy="6957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C5263-34DD-42B1-9336-8820363F5AA8}">
      <dsp:nvSpPr>
        <dsp:cNvPr id="0" name=""/>
        <dsp:cNvSpPr/>
      </dsp:nvSpPr>
      <dsp:spPr>
        <a:xfrm>
          <a:off x="410602" y="2783135"/>
          <a:ext cx="9599657" cy="5565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77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rgbClr val="FF0000"/>
              </a:solidFill>
            </a:rPr>
            <a:t>SHOW</a:t>
          </a:r>
          <a:r>
            <a:rPr lang="en-CA" sz="2400" kern="1200" dirty="0"/>
            <a:t> – </a:t>
          </a:r>
          <a:r>
            <a:rPr lang="en-CA" sz="2400" kern="1200" dirty="0">
              <a:solidFill>
                <a:srgbClr val="0070C0"/>
              </a:solidFill>
            </a:rPr>
            <a:t>ECS for deployment</a:t>
          </a:r>
        </a:p>
      </dsp:txBody>
      <dsp:txXfrm>
        <a:off x="410602" y="2783135"/>
        <a:ext cx="9599657" cy="556569"/>
      </dsp:txXfrm>
    </dsp:sp>
    <dsp:sp modelId="{ABD7536B-B68F-4084-BF77-362024D0B450}">
      <dsp:nvSpPr>
        <dsp:cNvPr id="0" name=""/>
        <dsp:cNvSpPr/>
      </dsp:nvSpPr>
      <dsp:spPr>
        <a:xfrm>
          <a:off x="62746" y="2713564"/>
          <a:ext cx="695711" cy="6957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6T02:48:47.69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6T02:48:49.5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20,'143'-2,"156"5,-222 10,-56-8,40 3,47 7,-75-8,56 2,362-8,-207-3,-215 0,0-2,0-1,-1-1,56-20,-32 9,-23 8,-3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5T04:25:07.5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1,'5'0,"5"0,7 0,4 0,4 0,2 0,1 0,1 0,-1 0,0 0,0 0,0 0,9 0,3 0,-1 0,-7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6T02:48:23.8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6T02:48:27.06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6T02:48:34.66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1,'849'0,"-833"1,0 1,-1 0,17 5,-11-2,4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6T02:49:15.83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57,'30'-1,"0"-2,29-7,42-3,355 10,-234 5,-9-16,5-1,-188 15,-5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BEB1-1B62-422D-BA68-B350710D2A9B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C8266-A929-4B51-B6A3-668EE6098E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316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8266-A929-4B51-B6A3-668EE6098E9D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939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8266-A929-4B51-B6A3-668EE6098E9D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74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7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062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2190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334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C33F3CA-C7E3-432D-9282-18F13836509A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9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1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18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4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17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701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11/29/2022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8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6.xml"/><Relationship Id="rId5" Type="http://schemas.microsoft.com/office/2007/relationships/hdphoto" Target="../media/hdphoto1.wdp"/><Relationship Id="rId10" Type="http://schemas.openxmlformats.org/officeDocument/2006/relationships/customXml" Target="../ink/ink5.xml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c2-3-84-15-57.compute-1.amazonaws.com:8080/" TargetMode="External"/><Relationship Id="rId5" Type="http://schemas.openxmlformats.org/officeDocument/2006/relationships/image" Target="../media/image36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631C48BE-F368-8734-57B8-DC87B37FF6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40000" contrast="20000"/>
          </a:blip>
          <a:srcRect r="-1" b="283"/>
          <a:stretch/>
        </p:blipFill>
        <p:spPr>
          <a:xfrm>
            <a:off x="20" y="20320"/>
            <a:ext cx="12191980" cy="6857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75019-D053-2802-DFA1-A9288606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8905"/>
            <a:ext cx="9144000" cy="318427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5740A-AA3C-F929-5433-E696765DC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7564"/>
            <a:ext cx="9144000" cy="1495379"/>
          </a:xfrm>
        </p:spPr>
        <p:txBody>
          <a:bodyPr>
            <a:normAutofit/>
          </a:bodyPr>
          <a:lstStyle/>
          <a:p>
            <a:r>
              <a:rPr lang="en-CA" sz="2200" u="sng" dirty="0">
                <a:solidFill>
                  <a:schemeClr val="bg1">
                    <a:lumMod val="95000"/>
                  </a:schemeClr>
                </a:solidFill>
              </a:rPr>
              <a:t>AWS TWITTER STREAMING DATA ANALYSIS</a:t>
            </a:r>
            <a:br>
              <a:rPr lang="en-CA" sz="2200" u="sng" dirty="0">
                <a:solidFill>
                  <a:schemeClr val="bg1">
                    <a:lumMod val="95000"/>
                  </a:schemeClr>
                </a:solidFill>
              </a:rPr>
            </a:br>
            <a:endParaRPr lang="en-CA" sz="2200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56D6B63-ADFA-7A89-0A06-470EA3292C05}"/>
              </a:ext>
            </a:extLst>
          </p:cNvPr>
          <p:cNvSpPr txBox="1">
            <a:spLocks/>
          </p:cNvSpPr>
          <p:nvPr/>
        </p:nvSpPr>
        <p:spPr>
          <a:xfrm>
            <a:off x="1524000" y="4423949"/>
            <a:ext cx="3450139" cy="86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E</a:t>
            </a:r>
          </a:p>
          <a:p>
            <a:pPr algn="l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Nikita, Pulkit, Zarna, Yasin, Deep</a:t>
            </a:r>
          </a:p>
          <a:p>
            <a:pPr algn="l"/>
            <a:endParaRPr lang="en-CA" sz="2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28621815-4942-3B24-90B1-D5F3E86B0A88}"/>
              </a:ext>
            </a:extLst>
          </p:cNvPr>
          <p:cNvSpPr txBox="1">
            <a:spLocks/>
          </p:cNvSpPr>
          <p:nvPr/>
        </p:nvSpPr>
        <p:spPr>
          <a:xfrm>
            <a:off x="1534160" y="5341695"/>
            <a:ext cx="2194653" cy="1018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on</a:t>
            </a:r>
          </a:p>
          <a:p>
            <a:pPr algn="l"/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November 5</a:t>
            </a:r>
            <a:r>
              <a:rPr lang="en-CA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C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207307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1"/>
          </a:fgClr>
          <a:bgClr>
            <a:schemeClr val="bg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E6D8A3-E3A0-F1C7-4546-9390F57A2DCC}"/>
              </a:ext>
            </a:extLst>
          </p:cNvPr>
          <p:cNvSpPr txBox="1">
            <a:spLocks/>
          </p:cNvSpPr>
          <p:nvPr/>
        </p:nvSpPr>
        <p:spPr>
          <a:xfrm>
            <a:off x="1051560" y="4355692"/>
            <a:ext cx="9085940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6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      KINESIS FIREHOSE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0011F-637D-8775-8D4A-574A1D556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40" y="753663"/>
            <a:ext cx="5884805" cy="2530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C0EEC5-5488-B206-9113-4A80932A5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2077" y="770875"/>
            <a:ext cx="5641455" cy="24963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47799E-B6D3-377E-1026-0AF60F65C14F}"/>
                  </a:ext>
                </a:extLst>
              </p14:cNvPr>
              <p14:cNvContentPartPr/>
              <p14:nvPr/>
            </p14:nvContentPartPr>
            <p14:xfrm>
              <a:off x="2926040" y="22145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47799E-B6D3-377E-1026-0AF60F65C1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2400" y="21068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400A7F-8219-C043-4DD4-A49A889D608F}"/>
                  </a:ext>
                </a:extLst>
              </p14:cNvPr>
              <p14:cNvContentPartPr/>
              <p14:nvPr/>
            </p14:nvContentPartPr>
            <p14:xfrm>
              <a:off x="2996960" y="22249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400A7F-8219-C043-4DD4-A49A889D60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3320" y="21173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49BE80-4D2D-87DC-CF94-F98FED632973}"/>
                  </a:ext>
                </a:extLst>
              </p14:cNvPr>
              <p14:cNvContentPartPr/>
              <p14:nvPr/>
            </p14:nvContentPartPr>
            <p14:xfrm>
              <a:off x="9834800" y="1879360"/>
              <a:ext cx="351000" cy="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49BE80-4D2D-87DC-CF94-F98FED6329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80800" y="1771720"/>
                <a:ext cx="458640" cy="2239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40F10A2-42F8-C73F-C810-0E4590307F52}"/>
              </a:ext>
            </a:extLst>
          </p:cNvPr>
          <p:cNvSpPr txBox="1"/>
          <p:nvPr/>
        </p:nvSpPr>
        <p:spPr>
          <a:xfrm>
            <a:off x="101128" y="3361074"/>
            <a:ext cx="560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Fig4: Kinesis Firehose to deliver data to the configured S3 location </a:t>
            </a:r>
            <a:endParaRPr lang="en-CA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98E09-F110-3F4E-2A90-E0BF453F2199}"/>
              </a:ext>
            </a:extLst>
          </p:cNvPr>
          <p:cNvSpPr txBox="1"/>
          <p:nvPr/>
        </p:nvSpPr>
        <p:spPr>
          <a:xfrm>
            <a:off x="6197128" y="3354001"/>
            <a:ext cx="560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Fig5: Lambda function to transform incoming tweets</a:t>
            </a:r>
            <a:endParaRPr lang="en-CA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66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tx2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6B474-95E2-836E-2185-143009CCA8B8}"/>
              </a:ext>
            </a:extLst>
          </p:cNvPr>
          <p:cNvSpPr txBox="1"/>
          <p:nvPr/>
        </p:nvSpPr>
        <p:spPr>
          <a:xfrm>
            <a:off x="8242137" y="1089445"/>
            <a:ext cx="3544034" cy="514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0070C0"/>
                </a:solidFill>
              </a:rPr>
              <a:t>Python | Docker | ECR/ECS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We are extracting tweets using </a:t>
            </a:r>
            <a:r>
              <a:rPr lang="en-US" dirty="0">
                <a:solidFill>
                  <a:schemeClr val="accent1"/>
                </a:solidFill>
              </a:rPr>
              <a:t>Twitter streaming API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Data extraction code is deployed as a </a:t>
            </a:r>
            <a:r>
              <a:rPr lang="en-US" dirty="0">
                <a:solidFill>
                  <a:schemeClr val="accent1"/>
                </a:solidFill>
              </a:rPr>
              <a:t>Docker image </a:t>
            </a:r>
            <a:r>
              <a:rPr lang="en-US" dirty="0"/>
              <a:t>in AWS Docker registry (ECR)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We deploy a </a:t>
            </a:r>
            <a:r>
              <a:rPr lang="en-US" dirty="0">
                <a:solidFill>
                  <a:schemeClr val="accent1"/>
                </a:solidFill>
              </a:rPr>
              <a:t>service</a:t>
            </a:r>
            <a:r>
              <a:rPr lang="en-US" dirty="0"/>
              <a:t> to continuously extract the stream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0070C0"/>
                </a:solidFill>
              </a:rPr>
              <a:t>Kinesis | Lambda Fxn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Data extracted is delivered to Kinesis </a:t>
            </a:r>
            <a:r>
              <a:rPr lang="en-US" dirty="0">
                <a:solidFill>
                  <a:schemeClr val="accent1"/>
                </a:solidFill>
              </a:rPr>
              <a:t>Firehose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Lambda</a:t>
            </a:r>
            <a:r>
              <a:rPr lang="en-US" dirty="0"/>
              <a:t> transforms each record to attach </a:t>
            </a:r>
            <a:r>
              <a:rPr lang="en-US" dirty="0">
                <a:solidFill>
                  <a:schemeClr val="accent1"/>
                </a:solidFill>
              </a:rPr>
              <a:t>sentiment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CF2D905-77CE-CA4A-FC9F-E3DC2BB23606}"/>
              </a:ext>
            </a:extLst>
          </p:cNvPr>
          <p:cNvSpPr txBox="1">
            <a:spLocks/>
          </p:cNvSpPr>
          <p:nvPr/>
        </p:nvSpPr>
        <p:spPr>
          <a:xfrm>
            <a:off x="761897" y="44088"/>
            <a:ext cx="6828613" cy="6537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/>
              <a:t>           </a:t>
            </a:r>
            <a:r>
              <a:rPr lang="en-US" sz="3600" u="sng" dirty="0">
                <a:solidFill>
                  <a:srgbClr val="00B050"/>
                </a:solidFill>
              </a:rPr>
              <a:t>Piece 1 – Overall</a:t>
            </a:r>
            <a:endParaRPr lang="en-US" sz="3200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picture containing text, screen, dark&#10;&#10;Description automatically generated">
            <a:extLst>
              <a:ext uri="{FF2B5EF4-FFF2-40B4-BE49-F238E27FC236}">
                <a16:creationId xmlns:a16="http://schemas.microsoft.com/office/drawing/2014/main" id="{C603EFE6-3985-CF0C-64A2-0960520F78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1769" r="63220" b="18370"/>
          <a:stretch/>
        </p:blipFill>
        <p:spPr>
          <a:xfrm>
            <a:off x="538569" y="977179"/>
            <a:ext cx="6739131" cy="5374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339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tx2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E3472F-246B-6E01-1725-296140DB8D72}"/>
              </a:ext>
            </a:extLst>
          </p:cNvPr>
          <p:cNvSpPr txBox="1">
            <a:spLocks/>
          </p:cNvSpPr>
          <p:nvPr/>
        </p:nvSpPr>
        <p:spPr>
          <a:xfrm>
            <a:off x="1007697" y="83416"/>
            <a:ext cx="6828613" cy="6537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/>
              <a:t>Piece 2-A – Understanding key 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53AF-422E-7BE4-EE86-1DCC5DFE5610}"/>
              </a:ext>
            </a:extLst>
          </p:cNvPr>
          <p:cNvSpPr txBox="1"/>
          <p:nvPr/>
        </p:nvSpPr>
        <p:spPr>
          <a:xfrm>
            <a:off x="8165681" y="737117"/>
            <a:ext cx="3544034" cy="5791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FF0000"/>
                </a:solidFill>
              </a:rPr>
              <a:t>AWS S3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Storage layer to store any kind of files as objects into user created buckets (flat storage)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FF0000"/>
                </a:solidFill>
              </a:rPr>
              <a:t>Crawlers &amp; Catalog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- Glue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Allows to generate meta-data about data in datastores like S3</a:t>
            </a:r>
            <a:endParaRPr lang="en-US" dirty="0">
              <a:solidFill>
                <a:srgbClr val="0070C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FF0000"/>
                </a:solidFill>
              </a:rPr>
              <a:t>Spark ETL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- Glue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Write logic to transform and clean data</a:t>
            </a: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FF0000"/>
                </a:solidFill>
              </a:rPr>
              <a:t>Workflow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- Glue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Orchestrate and schedule different steps like:</a:t>
            </a:r>
          </a:p>
          <a:p>
            <a:pPr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Update catalog</a:t>
            </a:r>
          </a:p>
          <a:p>
            <a:pPr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Run Spark ETL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 dirty="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 descr="A picture containing text, screen, dark&#10;&#10;Description automatically generated">
            <a:extLst>
              <a:ext uri="{FF2B5EF4-FFF2-40B4-BE49-F238E27FC236}">
                <a16:creationId xmlns:a16="http://schemas.microsoft.com/office/drawing/2014/main" id="{B65FBC51-0C53-91F6-6BAF-30427CBE4B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6" t="8295" r="35520" b="3128"/>
          <a:stretch/>
        </p:blipFill>
        <p:spPr>
          <a:xfrm>
            <a:off x="1682554" y="737117"/>
            <a:ext cx="5228050" cy="58065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6428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E6D8A3-E3A0-F1C7-4546-9390F57A2DCC}"/>
              </a:ext>
            </a:extLst>
          </p:cNvPr>
          <p:cNvSpPr txBox="1">
            <a:spLocks/>
          </p:cNvSpPr>
          <p:nvPr/>
        </p:nvSpPr>
        <p:spPr>
          <a:xfrm>
            <a:off x="1051560" y="4355692"/>
            <a:ext cx="9085940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6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          AWS s3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957EFF-005E-DEA6-4529-D1F661B0B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08" y="397134"/>
            <a:ext cx="3926545" cy="3010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F9BD9-EF3E-5E22-FDC2-5BF66ADF9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106" y="224080"/>
            <a:ext cx="6794475" cy="33245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B81041-686E-BB1F-FFD4-159EB7037D17}"/>
              </a:ext>
            </a:extLst>
          </p:cNvPr>
          <p:cNvCxnSpPr>
            <a:cxnSpLocks/>
          </p:cNvCxnSpPr>
          <p:nvPr/>
        </p:nvCxnSpPr>
        <p:spPr>
          <a:xfrm flipV="1">
            <a:off x="7481455" y="560439"/>
            <a:ext cx="2390132" cy="312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D4B193-5597-A1E2-CEAE-B92A10EE81A8}"/>
              </a:ext>
            </a:extLst>
          </p:cNvPr>
          <p:cNvSpPr txBox="1"/>
          <p:nvPr/>
        </p:nvSpPr>
        <p:spPr>
          <a:xfrm>
            <a:off x="4568666" y="3607699"/>
            <a:ext cx="456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Fig7: Data is partitioned at the Year-Month-Day-Hour level</a:t>
            </a:r>
            <a:endParaRPr lang="en-CA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85A0D-ED98-FFB7-009B-8A5EF3E66587}"/>
              </a:ext>
            </a:extLst>
          </p:cNvPr>
          <p:cNvSpPr txBox="1"/>
          <p:nvPr/>
        </p:nvSpPr>
        <p:spPr>
          <a:xfrm>
            <a:off x="186463" y="3423764"/>
            <a:ext cx="456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Fig6: Buckets created for different ETL stages</a:t>
            </a:r>
            <a:endParaRPr lang="en-CA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48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E6D8A3-E3A0-F1C7-4546-9390F57A2DCC}"/>
              </a:ext>
            </a:extLst>
          </p:cNvPr>
          <p:cNvSpPr txBox="1">
            <a:spLocks/>
          </p:cNvSpPr>
          <p:nvPr/>
        </p:nvSpPr>
        <p:spPr>
          <a:xfrm>
            <a:off x="1051560" y="4355692"/>
            <a:ext cx="9085940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6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     crawler &amp; catalog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03AA95A-D5D6-AD61-4D1F-DBE9A883E3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176"/>
          <a:stretch/>
        </p:blipFill>
        <p:spPr>
          <a:xfrm>
            <a:off x="285694" y="430841"/>
            <a:ext cx="6840174" cy="29981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6BAA7-6ADB-88F6-A66E-101A1FCFD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702" y="417360"/>
            <a:ext cx="2842506" cy="3345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ED6E85-3F9C-260D-92A0-D27A429CD8A4}"/>
                  </a:ext>
                </a:extLst>
              </p14:cNvPr>
              <p14:cNvContentPartPr/>
              <p14:nvPr/>
            </p14:nvContentPartPr>
            <p14:xfrm>
              <a:off x="8209040" y="1950280"/>
              <a:ext cx="498240" cy="20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ED6E85-3F9C-260D-92A0-D27A429CD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5040" y="1842280"/>
                <a:ext cx="605880" cy="236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684F93-859F-779E-BD0E-348594B77453}"/>
              </a:ext>
            </a:extLst>
          </p:cNvPr>
          <p:cNvSpPr txBox="1"/>
          <p:nvPr/>
        </p:nvSpPr>
        <p:spPr>
          <a:xfrm>
            <a:off x="161524" y="3428558"/>
            <a:ext cx="605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Fig8: Glue Databases for different stages in ETL: Raw, Stage1, Stage2, and Analytics</a:t>
            </a:r>
            <a:endParaRPr lang="en-CA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09443-F379-3C56-B2BA-2CF78217CAAD}"/>
              </a:ext>
            </a:extLst>
          </p:cNvPr>
          <p:cNvSpPr txBox="1"/>
          <p:nvPr/>
        </p:nvSpPr>
        <p:spPr>
          <a:xfrm>
            <a:off x="8046702" y="3547478"/>
            <a:ext cx="3983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Fig9: Example: Stage 2 table with S3 location specified</a:t>
            </a:r>
            <a:endParaRPr lang="en-CA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264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E6D8A3-E3A0-F1C7-4546-9390F57A2DCC}"/>
              </a:ext>
            </a:extLst>
          </p:cNvPr>
          <p:cNvSpPr txBox="1">
            <a:spLocks/>
          </p:cNvSpPr>
          <p:nvPr/>
        </p:nvSpPr>
        <p:spPr>
          <a:xfrm>
            <a:off x="1051560" y="4355692"/>
            <a:ext cx="9085940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6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     SPARK ETL - GLUE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CEE020F-69CB-E346-81DD-E0F0809969EB}"/>
              </a:ext>
            </a:extLst>
          </p:cNvPr>
          <p:cNvSpPr txBox="1"/>
          <p:nvPr/>
        </p:nvSpPr>
        <p:spPr>
          <a:xfrm>
            <a:off x="8249695" y="1047604"/>
            <a:ext cx="3544034" cy="3047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FF0000"/>
                </a:solidFill>
              </a:rPr>
              <a:t>SPARK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Apache spark is open-source system used for big data workloads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Allows in-memory processing of big data on distributed clusters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Allows development of ETL jobs in many languages like Python, Scala, Java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 dirty="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52A8B-EFDD-8E39-E411-CBCAA6B2C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71" y="101406"/>
            <a:ext cx="2551886" cy="4054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53E24-6388-7C7F-9909-560ACA45F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720" y="716272"/>
            <a:ext cx="3417845" cy="1601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808AF8-F5B5-298E-C4D0-28222A3BE50D}"/>
              </a:ext>
            </a:extLst>
          </p:cNvPr>
          <p:cNvSpPr txBox="1"/>
          <p:nvPr/>
        </p:nvSpPr>
        <p:spPr>
          <a:xfrm>
            <a:off x="3426246" y="2488014"/>
            <a:ext cx="4562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Our ETL consists of 3 Jobs, with functions to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Change Data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Clean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Aggregate the data </a:t>
            </a:r>
            <a:endParaRPr lang="en-CA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4BFCC-2596-272D-D766-A03900962C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45"/>
          <a:stretch/>
        </p:blipFill>
        <p:spPr>
          <a:xfrm>
            <a:off x="8249695" y="65647"/>
            <a:ext cx="2284274" cy="9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3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E6D8A3-E3A0-F1C7-4546-9390F57A2DCC}"/>
              </a:ext>
            </a:extLst>
          </p:cNvPr>
          <p:cNvSpPr txBox="1">
            <a:spLocks/>
          </p:cNvSpPr>
          <p:nvPr/>
        </p:nvSpPr>
        <p:spPr>
          <a:xfrm>
            <a:off x="1051560" y="4355692"/>
            <a:ext cx="9085940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6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     WORKFLOW- GLUE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6A35E4E-DD0B-D70C-FBC4-12E497046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15" y="3102944"/>
            <a:ext cx="10729890" cy="769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5E2C90-2E06-5D0F-ECAB-F69CB3A78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15" y="656567"/>
            <a:ext cx="8405588" cy="213378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34A22E-8070-6CB5-568F-944AAC6E9F6F}"/>
              </a:ext>
            </a:extLst>
          </p:cNvPr>
          <p:cNvCxnSpPr/>
          <p:nvPr/>
        </p:nvCxnSpPr>
        <p:spPr>
          <a:xfrm flipH="1" flipV="1">
            <a:off x="9009303" y="2269211"/>
            <a:ext cx="1180364" cy="681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535745-93FB-F44D-250C-79B4EDED4B57}"/>
              </a:ext>
            </a:extLst>
          </p:cNvPr>
          <p:cNvSpPr txBox="1"/>
          <p:nvPr/>
        </p:nvSpPr>
        <p:spPr>
          <a:xfrm>
            <a:off x="593524" y="3926309"/>
            <a:ext cx="7328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Fig10: Glue Workflow – Triggers crawlers and ETL jobs in sequence/flow</a:t>
            </a:r>
            <a:endParaRPr lang="en-CA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21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tx2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4ED70DC5-B256-B1BB-06C2-B3C442B6EF30}"/>
              </a:ext>
            </a:extLst>
          </p:cNvPr>
          <p:cNvSpPr txBox="1">
            <a:spLocks/>
          </p:cNvSpPr>
          <p:nvPr/>
        </p:nvSpPr>
        <p:spPr>
          <a:xfrm>
            <a:off x="761897" y="44088"/>
            <a:ext cx="6828613" cy="6537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/>
              <a:t>          </a:t>
            </a:r>
            <a:r>
              <a:rPr lang="en-US" sz="3600" u="sng" dirty="0">
                <a:solidFill>
                  <a:srgbClr val="00B050"/>
                </a:solidFill>
              </a:rPr>
              <a:t>Piece 2 – key details</a:t>
            </a:r>
            <a:endParaRPr lang="en-US" sz="3200" u="sn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E625F-DE25-1B65-B1AE-EFCDBA2857C9}"/>
              </a:ext>
            </a:extLst>
          </p:cNvPr>
          <p:cNvSpPr txBox="1"/>
          <p:nvPr/>
        </p:nvSpPr>
        <p:spPr>
          <a:xfrm>
            <a:off x="8242137" y="1089445"/>
            <a:ext cx="3544034" cy="514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0070C0"/>
                </a:solidFill>
              </a:rPr>
              <a:t>Glue Pyspark ETL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All data is processed </a:t>
            </a:r>
            <a:r>
              <a:rPr lang="en-US" dirty="0">
                <a:solidFill>
                  <a:schemeClr val="accent1"/>
                </a:solidFill>
              </a:rPr>
              <a:t>incrementally:</a:t>
            </a:r>
            <a:r>
              <a:rPr lang="en-US" dirty="0"/>
              <a:t> same data is not processed twice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Using feature of Glue called </a:t>
            </a:r>
            <a:r>
              <a:rPr lang="en-US" dirty="0">
                <a:solidFill>
                  <a:schemeClr val="accent1"/>
                </a:solidFill>
              </a:rPr>
              <a:t>Bookmarks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0070C0"/>
                </a:solidFill>
              </a:rPr>
              <a:t>Glow Workflow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Data is processed in batches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Schedule</a:t>
            </a:r>
            <a:r>
              <a:rPr lang="en-US" dirty="0"/>
              <a:t> of workflow is to set to run once a day</a:t>
            </a:r>
          </a:p>
        </p:txBody>
      </p:sp>
      <p:pic>
        <p:nvPicPr>
          <p:cNvPr id="2" name="Picture 1" descr="A picture containing text, screen, dark&#10;&#10;Description automatically generated">
            <a:extLst>
              <a:ext uri="{FF2B5EF4-FFF2-40B4-BE49-F238E27FC236}">
                <a16:creationId xmlns:a16="http://schemas.microsoft.com/office/drawing/2014/main" id="{14196595-096F-F9AB-0A25-EC32B2DB58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6" t="8295" r="35520" b="3128"/>
          <a:stretch/>
        </p:blipFill>
        <p:spPr>
          <a:xfrm>
            <a:off x="1562178" y="880291"/>
            <a:ext cx="5228050" cy="58065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9922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tx2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E3472F-246B-6E01-1725-296140DB8D72}"/>
              </a:ext>
            </a:extLst>
          </p:cNvPr>
          <p:cNvSpPr txBox="1">
            <a:spLocks/>
          </p:cNvSpPr>
          <p:nvPr/>
        </p:nvSpPr>
        <p:spPr>
          <a:xfrm>
            <a:off x="1007697" y="53919"/>
            <a:ext cx="6828613" cy="6537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/>
              <a:t>Piece 3-A – Understanding key 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53AF-422E-7BE4-EE86-1DCC5DFE5610}"/>
              </a:ext>
            </a:extLst>
          </p:cNvPr>
          <p:cNvSpPr txBox="1"/>
          <p:nvPr/>
        </p:nvSpPr>
        <p:spPr>
          <a:xfrm>
            <a:off x="8165681" y="737117"/>
            <a:ext cx="3544034" cy="532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>
                <a:solidFill>
                  <a:srgbClr val="FF0000"/>
                </a:solidFill>
              </a:rPr>
              <a:t>DynamoDB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/>
              <a:t>Fully managed </a:t>
            </a:r>
            <a:r>
              <a:rPr lang="en-US">
                <a:solidFill>
                  <a:srgbClr val="0070C0"/>
                </a:solidFill>
              </a:rPr>
              <a:t>serverless</a:t>
            </a:r>
            <a:r>
              <a:rPr lang="en-US"/>
              <a:t> NoSQL database 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/>
              <a:t>Supports </a:t>
            </a:r>
            <a:r>
              <a:rPr lang="en-US">
                <a:solidFill>
                  <a:srgbClr val="0070C0"/>
                </a:solidFill>
              </a:rPr>
              <a:t>key-value</a:t>
            </a:r>
            <a:r>
              <a:rPr lang="en-US"/>
              <a:t> structures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/>
              <a:t>Can support tens of million of read and write </a:t>
            </a:r>
            <a:r>
              <a:rPr lang="en-US">
                <a:solidFill>
                  <a:srgbClr val="0070C0"/>
                </a:solidFill>
              </a:rPr>
              <a:t>requests</a:t>
            </a:r>
            <a:r>
              <a:rPr lang="en-US"/>
              <a:t> per second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>
                <a:solidFill>
                  <a:srgbClr val="FF0000"/>
                </a:solidFill>
              </a:rPr>
              <a:t>Python Stremlit</a:t>
            </a:r>
            <a:endParaRPr lang="en-US" sz="2000">
              <a:solidFill>
                <a:srgbClr val="FF000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/>
              <a:t>Open-source app framework in </a:t>
            </a:r>
            <a:r>
              <a:rPr lang="en-US">
                <a:solidFill>
                  <a:srgbClr val="0070C0"/>
                </a:solidFill>
              </a:rPr>
              <a:t>Python</a:t>
            </a:r>
            <a:r>
              <a:rPr lang="en-US"/>
              <a:t> language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/>
              <a:t>Helps to quickly build data science </a:t>
            </a:r>
            <a:r>
              <a:rPr lang="en-US">
                <a:solidFill>
                  <a:srgbClr val="0070C0"/>
                </a:solidFill>
              </a:rPr>
              <a:t>dashboards</a:t>
            </a:r>
            <a:r>
              <a:rPr lang="en-US"/>
              <a:t> in python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>
              <a:solidFill>
                <a:srgbClr val="FF000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 descr="A picture containing text, screen, dark&#10;&#10;Description automatically generated">
            <a:extLst>
              <a:ext uri="{FF2B5EF4-FFF2-40B4-BE49-F238E27FC236}">
                <a16:creationId xmlns:a16="http://schemas.microsoft.com/office/drawing/2014/main" id="{D359A6CC-EFDD-6D04-97E5-D619DB2DAE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0" t="13396" r="820" b="27871"/>
          <a:stretch/>
        </p:blipFill>
        <p:spPr>
          <a:xfrm>
            <a:off x="550078" y="1377197"/>
            <a:ext cx="7064593" cy="43530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52418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E6D8A3-E3A0-F1C7-4546-9390F57A2DCC}"/>
              </a:ext>
            </a:extLst>
          </p:cNvPr>
          <p:cNvSpPr txBox="1">
            <a:spLocks/>
          </p:cNvSpPr>
          <p:nvPr/>
        </p:nvSpPr>
        <p:spPr>
          <a:xfrm>
            <a:off x="1051560" y="4355692"/>
            <a:ext cx="9085940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6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        Dynamo-</a:t>
            </a:r>
            <a:r>
              <a:rPr lang="en-US" sz="6600" kern="1200" cap="all" baseline="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db</a:t>
            </a:r>
            <a:endParaRPr lang="en-US" sz="6600" kern="1200" cap="all" baseline="0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276711-53D8-3D01-C0D8-BA6FDC41F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16" y="1944807"/>
            <a:ext cx="7195213" cy="2001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A3640-9B38-91DF-5CC4-E5985E070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15" y="247991"/>
            <a:ext cx="5570703" cy="1531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0167FB-4EAE-E0AC-C802-9B5C158D380C}"/>
              </a:ext>
            </a:extLst>
          </p:cNvPr>
          <p:cNvSpPr txBox="1"/>
          <p:nvPr/>
        </p:nvSpPr>
        <p:spPr>
          <a:xfrm>
            <a:off x="8249695" y="1047604"/>
            <a:ext cx="3544034" cy="3047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FF0000"/>
                </a:solidFill>
              </a:rPr>
              <a:t>DynamoDB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Every table has a partition key and an optional range key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Example – DetailLevel on left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B0F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 dirty="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A3C61B-4E84-EFA5-15BF-B33F0F765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3269" y="7879"/>
            <a:ext cx="1419909" cy="10006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6AB6AE-0626-289D-C454-18B9C57FB505}"/>
              </a:ext>
            </a:extLst>
          </p:cNvPr>
          <p:cNvSpPr txBox="1"/>
          <p:nvPr/>
        </p:nvSpPr>
        <p:spPr>
          <a:xfrm>
            <a:off x="260319" y="3983064"/>
            <a:ext cx="7328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Fig11: Example – Table we have used for the leaderboard view showing the ranking of Tickers</a:t>
            </a:r>
            <a:endParaRPr lang="en-CA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4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12BEC-4362-A170-3C35-F27462261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6"/>
            <a:ext cx="10754527" cy="2228755"/>
          </a:xfrm>
        </p:spPr>
        <p:txBody>
          <a:bodyPr anchor="b">
            <a:normAutofit/>
          </a:bodyPr>
          <a:lstStyle/>
          <a:p>
            <a:r>
              <a:rPr lang="en-CA" dirty="0">
                <a:solidFill>
                  <a:schemeClr val="tx2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B1563-8A4A-D838-3D2F-463912F9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57633"/>
            <a:ext cx="9745506" cy="255288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In this project, we made use of streaming tweets data from Twitter, and build a batch ETL pipeline, to ingest stream, store, transform and load the results 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The outcome of the project is to build a user-friendly dashboard to allow users to analyze the trends of stock market-related tweets.</a:t>
            </a:r>
          </a:p>
        </p:txBody>
      </p:sp>
    </p:spTree>
    <p:extLst>
      <p:ext uri="{BB962C8B-B14F-4D97-AF65-F5344CB8AC3E}">
        <p14:creationId xmlns:p14="http://schemas.microsoft.com/office/powerpoint/2010/main" val="1405938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8468A-16F0-829F-E886-01CD1122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516241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8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Front-End DEsign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2709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DB0A998-A5C6-45CB-ACF3-1CF63992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3595" y="1903304"/>
            <a:ext cx="3051394" cy="3051388"/>
            <a:chOff x="7933595" y="1903304"/>
            <a:chExt cx="3051394" cy="305138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3595" y="1903304"/>
              <a:ext cx="3051394" cy="305138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5024" y="2064730"/>
              <a:ext cx="2728540" cy="272853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71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5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37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39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41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2" name="Rectangle 45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3" name="Rectangle 47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49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01A22-D6F5-EAE6-7B78-39DFF654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View-1 </a:t>
            </a:r>
            <a:r>
              <a:rPr lang="en-US" sz="2800" dirty="0">
                <a:solidFill>
                  <a:srgbClr val="0070C0"/>
                </a:solidFill>
              </a:rPr>
              <a:t>overall metrics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65" name="Rectangle 51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53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67" name="Oval 54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8" name="Oval 55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C20D8A-DF71-CB8D-4027-D1933FB5FD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221"/>
          <a:stretch/>
        </p:blipFill>
        <p:spPr>
          <a:xfrm>
            <a:off x="1002694" y="1387287"/>
            <a:ext cx="6454032" cy="40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5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E843FCE-E2EA-490C-C6A1-206C5435F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34" y="1836223"/>
            <a:ext cx="6631744" cy="31169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1ACEF3-62F2-6C18-38BE-01C123698493}"/>
              </a:ext>
            </a:extLst>
          </p:cNvPr>
          <p:cNvSpPr txBox="1">
            <a:spLocks/>
          </p:cNvSpPr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View-2 </a:t>
            </a:r>
            <a:r>
              <a:rPr lang="en-US" sz="2800" dirty="0">
                <a:solidFill>
                  <a:srgbClr val="0070C0"/>
                </a:solidFill>
              </a:rPr>
              <a:t>Leaderboard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21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F4B4C0-3319-6A6A-1B02-6F06BE2CF5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1" r="17545" b="-1"/>
          <a:stretch/>
        </p:blipFill>
        <p:spPr>
          <a:xfrm>
            <a:off x="721361" y="1359319"/>
            <a:ext cx="7060228" cy="41316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BAEBBD9-0001-99EA-C94F-DE54D24BB376}"/>
              </a:ext>
            </a:extLst>
          </p:cNvPr>
          <p:cNvSpPr txBox="1">
            <a:spLocks/>
          </p:cNvSpPr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View-3 </a:t>
            </a:r>
            <a:r>
              <a:rPr lang="en-US" sz="2800" dirty="0">
                <a:solidFill>
                  <a:srgbClr val="0070C0"/>
                </a:solidFill>
              </a:rPr>
              <a:t>recent tweets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35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22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24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26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28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9" name="Rectangle 132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0" name="Rectangle 134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36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38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40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54" name="Oval 141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5" name="Oval 142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A694EF3-486C-3519-6C34-AE010C79E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34" y="1985437"/>
            <a:ext cx="6631744" cy="28184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713B89-EAED-7F4C-E767-FB9ED91E0F82}"/>
              </a:ext>
            </a:extLst>
          </p:cNvPr>
          <p:cNvSpPr txBox="1">
            <a:spLocks/>
          </p:cNvSpPr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View-4 </a:t>
            </a:r>
            <a:r>
              <a:rPr lang="en-US" sz="2800" dirty="0">
                <a:solidFill>
                  <a:srgbClr val="0070C0"/>
                </a:solidFill>
              </a:rPr>
              <a:t>ticker trend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77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3BD981-06E8-0285-5C9F-5A17CA21B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34" y="1778195"/>
            <a:ext cx="6631744" cy="32329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6EEC6D-600C-02E3-F5F9-FC9954154047}"/>
              </a:ext>
            </a:extLst>
          </p:cNvPr>
          <p:cNvSpPr txBox="1">
            <a:spLocks/>
          </p:cNvSpPr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View-5 </a:t>
            </a:r>
            <a:r>
              <a:rPr lang="en-US" sz="2800" dirty="0">
                <a:solidFill>
                  <a:srgbClr val="0070C0"/>
                </a:solidFill>
              </a:rPr>
              <a:t>ticker tweets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79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89C8D586-1ECD-4981-BED2-97336112C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87ADE4-3B7B-1ABF-EB09-4A2C1B9E15DE}"/>
              </a:ext>
            </a:extLst>
          </p:cNvPr>
          <p:cNvSpPr txBox="1">
            <a:spLocks/>
          </p:cNvSpPr>
          <p:nvPr/>
        </p:nvSpPr>
        <p:spPr>
          <a:xfrm>
            <a:off x="6400800" y="484632"/>
            <a:ext cx="5299586" cy="1609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/>
              <a:t>dashboard link</a:t>
            </a:r>
          </a:p>
        </p:txBody>
      </p:sp>
      <p:pic>
        <p:nvPicPr>
          <p:cNvPr id="119" name="Picture 118" descr="Colourful pins linked with threads">
            <a:extLst>
              <a:ext uri="{FF2B5EF4-FFF2-40B4-BE49-F238E27FC236}">
                <a16:creationId xmlns:a16="http://schemas.microsoft.com/office/drawing/2014/main" id="{A1699341-8DBD-36B7-7119-EB5E2329EC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23" r="18052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D4F81-AE32-8452-0777-183EDF9DB6E8}"/>
              </a:ext>
            </a:extLst>
          </p:cNvPr>
          <p:cNvSpPr txBox="1"/>
          <p:nvPr/>
        </p:nvSpPr>
        <p:spPr>
          <a:xfrm>
            <a:off x="6400799" y="2121408"/>
            <a:ext cx="5458126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ec2-3-84-15-57.compute-1.amazonaws.com</a:t>
            </a:r>
            <a:r>
              <a:rPr lang="en-US" i="1" u="sng" dirty="0">
                <a:solidFill>
                  <a:srgbClr val="0070C0"/>
                </a:solidFill>
              </a:rPr>
              <a:t>:8080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F001A23-2767-4A31-BD30-56112DE9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59187CC-0C86-B64E-D41C-41FD015CC263}"/>
              </a:ext>
            </a:extLst>
          </p:cNvPr>
          <p:cNvSpPr txBox="1"/>
          <p:nvPr/>
        </p:nvSpPr>
        <p:spPr>
          <a:xfrm>
            <a:off x="6400797" y="5401559"/>
            <a:ext cx="488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Note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– The website does not work on Cestar Network, use phone internet </a:t>
            </a:r>
            <a:endParaRPr lang="en-CA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10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F2B08-1219-79F0-7F43-96833144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6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Any questions 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E122C794-F362-FC88-D2BF-16A589B53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0934" y="1388911"/>
            <a:ext cx="4011543" cy="40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9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44BF-A304-0E42-A7BC-DEFED4C1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CA" dirty="0"/>
              <a:t>TECH STACK (AWS SERVICES)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E5FB78E-33E3-B08C-D67B-A93DDFD8B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813357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214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41BA-F159-C40D-BF9C-D1899ADD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62561"/>
            <a:ext cx="10450286" cy="842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Architecture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787BE6-C75C-27CC-87C3-53379594D307}"/>
              </a:ext>
            </a:extLst>
          </p:cNvPr>
          <p:cNvSpPr/>
          <p:nvPr/>
        </p:nvSpPr>
        <p:spPr>
          <a:xfrm>
            <a:off x="1063034" y="5589806"/>
            <a:ext cx="2414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Extract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85D71B-BECE-B692-002C-85115C51B91B}"/>
              </a:ext>
            </a:extLst>
          </p:cNvPr>
          <p:cNvSpPr/>
          <p:nvPr/>
        </p:nvSpPr>
        <p:spPr>
          <a:xfrm>
            <a:off x="4311865" y="5599138"/>
            <a:ext cx="34369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Transform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5A2E3F-2335-42E5-4D5A-410AF3D62F89}"/>
              </a:ext>
            </a:extLst>
          </p:cNvPr>
          <p:cNvSpPr/>
          <p:nvPr/>
        </p:nvSpPr>
        <p:spPr>
          <a:xfrm>
            <a:off x="8784141" y="5569843"/>
            <a:ext cx="1742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Load</a:t>
            </a:r>
          </a:p>
        </p:txBody>
      </p:sp>
      <p:pic>
        <p:nvPicPr>
          <p:cNvPr id="5" name="Picture 4" descr="A picture containing text, screen, dark&#10;&#10;Description automatically generated">
            <a:extLst>
              <a:ext uri="{FF2B5EF4-FFF2-40B4-BE49-F238E27FC236}">
                <a16:creationId xmlns:a16="http://schemas.microsoft.com/office/drawing/2014/main" id="{E8FFCA29-80B0-A985-CA35-E3A8CA9E2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836"/>
            <a:ext cx="12192000" cy="42963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8824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Puzzle">
            <a:extLst>
              <a:ext uri="{FF2B5EF4-FFF2-40B4-BE49-F238E27FC236}">
                <a16:creationId xmlns:a16="http://schemas.microsoft.com/office/drawing/2014/main" id="{1EE9887A-D3CA-5F90-11CA-4FAEEAAC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75" y="2255301"/>
            <a:ext cx="3542527" cy="3542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28EE3E-EA47-D413-A3CD-234622ABE555}"/>
              </a:ext>
            </a:extLst>
          </p:cNvPr>
          <p:cNvSpPr txBox="1"/>
          <p:nvPr/>
        </p:nvSpPr>
        <p:spPr>
          <a:xfrm>
            <a:off x="6587545" y="3007389"/>
            <a:ext cx="4869179" cy="3065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4400" dirty="0">
                <a:solidFill>
                  <a:srgbClr val="002060"/>
                </a:solidFill>
              </a:rPr>
              <a:t>Let’s understand each of the pieces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40240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tx2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E3472F-246B-6E01-1725-296140DB8D72}"/>
              </a:ext>
            </a:extLst>
          </p:cNvPr>
          <p:cNvSpPr txBox="1">
            <a:spLocks/>
          </p:cNvSpPr>
          <p:nvPr/>
        </p:nvSpPr>
        <p:spPr>
          <a:xfrm>
            <a:off x="1007697" y="53919"/>
            <a:ext cx="6828613" cy="6537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/>
              <a:t>Piece 1-A – Understanding key 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C53AF-422E-7BE4-EE86-1DCC5DFE5610}"/>
              </a:ext>
            </a:extLst>
          </p:cNvPr>
          <p:cNvSpPr txBox="1"/>
          <p:nvPr/>
        </p:nvSpPr>
        <p:spPr>
          <a:xfrm>
            <a:off x="8165681" y="737118"/>
            <a:ext cx="3544034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FF0000"/>
                </a:solidFill>
              </a:rPr>
              <a:t>Docker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Helps to </a:t>
            </a:r>
            <a:r>
              <a:rPr lang="en-US" dirty="0">
                <a:solidFill>
                  <a:srgbClr val="0070C0"/>
                </a:solidFill>
              </a:rPr>
              <a:t>containerize</a:t>
            </a:r>
            <a:r>
              <a:rPr lang="en-US" dirty="0"/>
              <a:t> the code, and run it anywhere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FF0000"/>
                </a:solidFill>
              </a:rPr>
              <a:t>AWS Container Registry</a:t>
            </a:r>
            <a:endParaRPr lang="en-US" sz="2000" dirty="0">
              <a:solidFill>
                <a:srgbClr val="FF000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Stores the docker image for use inside AWS, just like </a:t>
            </a:r>
            <a:r>
              <a:rPr lang="en-US" dirty="0">
                <a:solidFill>
                  <a:srgbClr val="0070C0"/>
                </a:solidFill>
              </a:rPr>
              <a:t>Docker Hub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FF0000"/>
                </a:solidFill>
              </a:rPr>
              <a:t>Elastic Container Service (ECS)</a:t>
            </a:r>
            <a:endParaRPr lang="en-US" sz="2000" dirty="0">
              <a:solidFill>
                <a:srgbClr val="FF000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Allows to </a:t>
            </a:r>
            <a:r>
              <a:rPr lang="en-US" dirty="0">
                <a:solidFill>
                  <a:srgbClr val="0070C0"/>
                </a:solidFill>
              </a:rPr>
              <a:t>deploy</a:t>
            </a:r>
            <a:r>
              <a:rPr lang="en-US" dirty="0"/>
              <a:t> docker images as </a:t>
            </a:r>
            <a:r>
              <a:rPr lang="en-US" dirty="0">
                <a:solidFill>
                  <a:srgbClr val="00B0F0"/>
                </a:solidFill>
              </a:rPr>
              <a:t>Tasks</a:t>
            </a:r>
            <a:r>
              <a:rPr lang="en-US" dirty="0"/>
              <a:t>, and </a:t>
            </a:r>
            <a:r>
              <a:rPr lang="en-US" dirty="0">
                <a:solidFill>
                  <a:srgbClr val="00B0F0"/>
                </a:solidFill>
              </a:rPr>
              <a:t>Services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sz="1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 descr="A picture containing text, screen, dark&#10;&#10;Description automatically generated">
            <a:extLst>
              <a:ext uri="{FF2B5EF4-FFF2-40B4-BE49-F238E27FC236}">
                <a16:creationId xmlns:a16="http://schemas.microsoft.com/office/drawing/2014/main" id="{C49F7D44-71F7-C6B1-35EB-BE54752394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1769" r="68997" b="18370"/>
          <a:stretch/>
        </p:blipFill>
        <p:spPr>
          <a:xfrm>
            <a:off x="934565" y="887474"/>
            <a:ext cx="5977512" cy="57001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4503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E6D8A3-E3A0-F1C7-4546-9390F57A2DCC}"/>
              </a:ext>
            </a:extLst>
          </p:cNvPr>
          <p:cNvSpPr txBox="1">
            <a:spLocks/>
          </p:cNvSpPr>
          <p:nvPr/>
        </p:nvSpPr>
        <p:spPr>
          <a:xfrm>
            <a:off x="1051560" y="4355692"/>
            <a:ext cx="9085940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6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         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B454E-7C52-33A1-D733-BF0B1430F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453" y="1049184"/>
            <a:ext cx="4466936" cy="223346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3D7C8B5-49FB-9C4E-1154-59C027049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22" y="995072"/>
            <a:ext cx="6945202" cy="20027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34D7D6-074E-085E-5146-96D1C9BBF3AA}"/>
                  </a:ext>
                </a:extLst>
              </p14:cNvPr>
              <p14:cNvContentPartPr/>
              <p14:nvPr/>
            </p14:nvContentPartPr>
            <p14:xfrm>
              <a:off x="660560" y="17166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34D7D6-074E-085E-5146-96D1C9BBF3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560" y="16090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8B47B2-FA52-410F-38C8-A4AF44BDDDB9}"/>
                  </a:ext>
                </a:extLst>
              </p14:cNvPr>
              <p14:cNvContentPartPr/>
              <p14:nvPr/>
            </p14:nvContentPartPr>
            <p14:xfrm>
              <a:off x="660560" y="1709800"/>
              <a:ext cx="659520" cy="2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8B47B2-FA52-410F-38C8-A4AF44BDDD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560" y="1602160"/>
                <a:ext cx="767160" cy="244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76DE65F-8925-FDC2-CD00-336130E15627}"/>
              </a:ext>
            </a:extLst>
          </p:cNvPr>
          <p:cNvSpPr txBox="1"/>
          <p:nvPr/>
        </p:nvSpPr>
        <p:spPr>
          <a:xfrm>
            <a:off x="175937" y="3084364"/>
            <a:ext cx="6116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Fig1: Docker images for front-end code and Tweet ingestion code</a:t>
            </a:r>
            <a:endParaRPr lang="en-CA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443A-11DE-A820-863F-44FB3129800C}"/>
              </a:ext>
            </a:extLst>
          </p:cNvPr>
          <p:cNvSpPr txBox="1"/>
          <p:nvPr/>
        </p:nvSpPr>
        <p:spPr>
          <a:xfrm>
            <a:off x="7208025" y="3330153"/>
            <a:ext cx="4808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Fig2: Example of Docker file: used to build docker image</a:t>
            </a:r>
            <a:endParaRPr lang="en-CA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8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E6D8A3-E3A0-F1C7-4546-9390F57A2DCC}"/>
              </a:ext>
            </a:extLst>
          </p:cNvPr>
          <p:cNvSpPr txBox="1">
            <a:spLocks/>
          </p:cNvSpPr>
          <p:nvPr/>
        </p:nvSpPr>
        <p:spPr>
          <a:xfrm>
            <a:off x="1051560" y="4355692"/>
            <a:ext cx="9085940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6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     ECS Container service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52E05-C36B-F392-517C-45E569000664}"/>
                  </a:ext>
                </a:extLst>
              </p14:cNvPr>
              <p14:cNvContentPartPr/>
              <p14:nvPr/>
            </p14:nvContentPartPr>
            <p14:xfrm>
              <a:off x="7266248" y="1317468"/>
              <a:ext cx="1522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52E05-C36B-F392-517C-45E5690006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12248" y="1209828"/>
                <a:ext cx="2599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11F8371-173A-D8FD-A454-C3D8386AF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912" y="473223"/>
            <a:ext cx="11629128" cy="3475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8CBBCD-E40C-6943-E621-2880D0D6D7DA}"/>
              </a:ext>
            </a:extLst>
          </p:cNvPr>
          <p:cNvSpPr txBox="1"/>
          <p:nvPr/>
        </p:nvSpPr>
        <p:spPr>
          <a:xfrm>
            <a:off x="155620" y="3915034"/>
            <a:ext cx="560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Fig3: Service created in ECS to ingest tweet stream and store to S3</a:t>
            </a:r>
            <a:endParaRPr lang="en-CA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77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tx2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84DA59-879D-4A2B-BBFF-6424FCB50C3C}"/>
              </a:ext>
            </a:extLst>
          </p:cNvPr>
          <p:cNvSpPr txBox="1">
            <a:spLocks/>
          </p:cNvSpPr>
          <p:nvPr/>
        </p:nvSpPr>
        <p:spPr>
          <a:xfrm>
            <a:off x="1007697" y="83416"/>
            <a:ext cx="6828613" cy="6537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/>
              <a:t>Piece 1-B – Understanding key 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00208-EDA3-9D96-415E-2CFA40643E5E}"/>
              </a:ext>
            </a:extLst>
          </p:cNvPr>
          <p:cNvSpPr txBox="1"/>
          <p:nvPr/>
        </p:nvSpPr>
        <p:spPr>
          <a:xfrm>
            <a:off x="8165681" y="737118"/>
            <a:ext cx="3544034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FF0000"/>
                </a:solidFill>
              </a:rPr>
              <a:t>Kinesis Firehose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Ingest high velocity </a:t>
            </a:r>
            <a:r>
              <a:rPr lang="en-US" dirty="0">
                <a:solidFill>
                  <a:srgbClr val="0070C0"/>
                </a:solidFill>
              </a:rPr>
              <a:t>streaming</a:t>
            </a:r>
            <a:r>
              <a:rPr lang="en-US" dirty="0"/>
              <a:t> data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Deliver data to variety of data targets like DBs, S3, Redshift etc.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u="sng" dirty="0">
                <a:solidFill>
                  <a:srgbClr val="FF0000"/>
                </a:solidFill>
              </a:rPr>
              <a:t>Lambda Function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Serverless compute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Develop code without thinking about servers</a:t>
            </a:r>
            <a:endParaRPr lang="en-US" dirty="0">
              <a:solidFill>
                <a:srgbClr val="0070C0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A picture containing text, screen, dark&#10;&#10;Description automatically generated">
            <a:extLst>
              <a:ext uri="{FF2B5EF4-FFF2-40B4-BE49-F238E27FC236}">
                <a16:creationId xmlns:a16="http://schemas.microsoft.com/office/drawing/2014/main" id="{915757C1-6963-371A-F896-E8C8FC8DD4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6" t="1769" r="63511" b="18370"/>
          <a:stretch/>
        </p:blipFill>
        <p:spPr>
          <a:xfrm>
            <a:off x="3372465" y="758106"/>
            <a:ext cx="993060" cy="57001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60225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778</TotalTime>
  <Words>709</Words>
  <Application>Microsoft Office PowerPoint</Application>
  <PresentationFormat>Widescreen</PresentationFormat>
  <Paragraphs>132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Capstone Project</vt:lpstr>
      <vt:lpstr>Objective</vt:lpstr>
      <vt:lpstr>TECH STACK (AWS SERVICES)</vt:lpstr>
      <vt:lpstr>Architecture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Front-End DEsign</vt:lpstr>
      <vt:lpstr>View-1 overall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Pulkit Kapoor</dc:creator>
  <cp:lastModifiedBy>Pulkit Kapoor</cp:lastModifiedBy>
  <cp:revision>225</cp:revision>
  <dcterms:created xsi:type="dcterms:W3CDTF">2022-11-24T00:38:02Z</dcterms:created>
  <dcterms:modified xsi:type="dcterms:W3CDTF">2022-11-29T14:30:13Z</dcterms:modified>
</cp:coreProperties>
</file>